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7" r:id="rId2"/>
    <p:sldId id="306" r:id="rId3"/>
    <p:sldId id="308" r:id="rId4"/>
    <p:sldId id="310" r:id="rId5"/>
    <p:sldId id="309" r:id="rId6"/>
    <p:sldId id="311" r:id="rId7"/>
    <p:sldId id="312" r:id="rId8"/>
    <p:sldId id="313" r:id="rId9"/>
    <p:sldId id="305" r:id="rId10"/>
    <p:sldId id="265" r:id="rId11"/>
    <p:sldId id="267" r:id="rId12"/>
    <p:sldId id="290" r:id="rId13"/>
    <p:sldId id="291" r:id="rId14"/>
    <p:sldId id="292" r:id="rId15"/>
    <p:sldId id="293" r:id="rId16"/>
    <p:sldId id="295" r:id="rId17"/>
    <p:sldId id="297" r:id="rId18"/>
    <p:sldId id="296" r:id="rId19"/>
    <p:sldId id="294" r:id="rId20"/>
    <p:sldId id="270" r:id="rId21"/>
    <p:sldId id="299" r:id="rId22"/>
    <p:sldId id="300" r:id="rId23"/>
    <p:sldId id="301" r:id="rId24"/>
    <p:sldId id="302" r:id="rId25"/>
    <p:sldId id="269" r:id="rId26"/>
    <p:sldId id="264" r:id="rId27"/>
    <p:sldId id="303" r:id="rId28"/>
    <p:sldId id="298" r:id="rId29"/>
    <p:sldId id="268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E70C83-46A1-4644-9199-28E33F64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proći             -            prolaziti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A418CE-6FE6-4028-8E2D-80DFA2E3C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proša</a:t>
            </a:r>
            <a:r>
              <a:rPr lang="hr-HR" sz="3200" b="1" dirty="0">
                <a:solidFill>
                  <a:srgbClr val="FF0000"/>
                </a:solidFill>
              </a:rPr>
              <a:t>vši</a:t>
            </a:r>
            <a:r>
              <a:rPr lang="hr-HR" sz="3200" dirty="0"/>
              <a:t>           -             prolaze</a:t>
            </a:r>
            <a:r>
              <a:rPr lang="hr-HR" sz="3200" b="1" dirty="0">
                <a:solidFill>
                  <a:srgbClr val="FF0000"/>
                </a:solidFill>
              </a:rPr>
              <a:t>ći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EC4980A-7767-4044-A7C4-39FBF2F69203}"/>
              </a:ext>
            </a:extLst>
          </p:cNvPr>
          <p:cNvSpPr txBox="1"/>
          <p:nvPr/>
        </p:nvSpPr>
        <p:spPr>
          <a:xfrm>
            <a:off x="1434354" y="4267200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GLAGOLSKO PRILOG PROŠLI                                                GLAGOLSKI PRILOG SADAŠNJI </a:t>
            </a:r>
          </a:p>
          <a:p>
            <a:r>
              <a:rPr lang="hr-HR" b="1" dirty="0">
                <a:solidFill>
                  <a:srgbClr val="0070C0"/>
                </a:solidFill>
              </a:rPr>
              <a:t>TVORI SE SAMO OD SVRŠENIH GLAGOLA                  TVORI SE SAMO OD NESVRŠENIH GLAGOLA</a:t>
            </a:r>
          </a:p>
          <a:p>
            <a:r>
              <a:rPr lang="hr-HR" b="1" dirty="0">
                <a:solidFill>
                  <a:srgbClr val="0070C0"/>
                </a:solidFill>
              </a:rPr>
              <a:t>PRAVILO:                                                                            PRAVILO:</a:t>
            </a:r>
          </a:p>
          <a:p>
            <a:r>
              <a:rPr lang="hr-HR" sz="1800" b="1" dirty="0">
                <a:solidFill>
                  <a:schemeClr val="accent1"/>
                </a:solidFill>
              </a:rPr>
              <a:t>OSNOVA (IZ PERFEKTA ILI INFINITIVA + VŠI/AVŠI           </a:t>
            </a:r>
            <a:r>
              <a:rPr lang="hr-HR" b="1" dirty="0">
                <a:solidFill>
                  <a:schemeClr val="accent1"/>
                </a:solidFill>
              </a:rPr>
              <a:t>3. LICE MN. PREZENTA + -ĆI</a:t>
            </a:r>
            <a:endParaRPr lang="hr-HR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3805" y="740020"/>
            <a:ext cx="10087936" cy="1280890"/>
          </a:xfrm>
        </p:spPr>
        <p:txBody>
          <a:bodyPr/>
          <a:lstStyle/>
          <a:p>
            <a:r>
              <a:rPr lang="hr-HR" dirty="0"/>
              <a:t>- zaboravio sam na sve probleme</a:t>
            </a:r>
            <a:br>
              <a:rPr lang="hr-HR" dirty="0"/>
            </a:br>
            <a:r>
              <a:rPr lang="hr-HR" dirty="0"/>
              <a:t>- </a:t>
            </a:r>
            <a:r>
              <a:rPr lang="hr-HR" b="1" dirty="0">
                <a:solidFill>
                  <a:srgbClr val="0070C0"/>
                </a:solidFill>
              </a:rPr>
              <a:t>igrao sam </a:t>
            </a:r>
            <a:r>
              <a:rPr lang="hr-HR" dirty="0" err="1"/>
              <a:t>Minecraft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09861" y="2404056"/>
            <a:ext cx="10290220" cy="1202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GLAVNI DIO – GLAGOLSKI PRILOG SADAŠNJI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094704" y="4095482"/>
            <a:ext cx="10367493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r-HR" sz="3600" i="1" dirty="0">
                <a:latin typeface="Times New Roman"/>
                <a:ea typeface="Times New Roman"/>
              </a:rPr>
              <a:t>Zaboravio sam na sve probleme </a:t>
            </a:r>
            <a:r>
              <a:rPr lang="hr-HR" sz="3600" b="1" i="1" dirty="0">
                <a:solidFill>
                  <a:srgbClr val="0070C0"/>
                </a:solidFill>
                <a:latin typeface="Times New Roman"/>
                <a:ea typeface="Times New Roman"/>
              </a:rPr>
              <a:t>igrajući</a:t>
            </a:r>
            <a:r>
              <a:rPr lang="hr-HR" sz="3600" i="1" dirty="0">
                <a:latin typeface="Times New Roman"/>
                <a:ea typeface="Times New Roman"/>
              </a:rPr>
              <a:t> </a:t>
            </a:r>
            <a:r>
              <a:rPr lang="hr-HR" sz="3600" i="1" dirty="0" err="1">
                <a:latin typeface="Times New Roman"/>
                <a:ea typeface="Times New Roman"/>
              </a:rPr>
              <a:t>Minecraft</a:t>
            </a:r>
            <a:r>
              <a:rPr lang="hr-HR" sz="3600" i="1" dirty="0">
                <a:latin typeface="Times New Roman"/>
                <a:ea typeface="Times New Roman"/>
              </a:rPr>
              <a:t>.</a:t>
            </a:r>
            <a:endParaRPr lang="hr-HR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936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- </a:t>
            </a:r>
            <a:r>
              <a:rPr lang="hr-HR" b="1" dirty="0">
                <a:solidFill>
                  <a:srgbClr val="0070C0"/>
                </a:solidFill>
              </a:rPr>
              <a:t>vozio sam se </a:t>
            </a:r>
            <a:r>
              <a:rPr lang="hr-HR" dirty="0"/>
              <a:t>uz obalu</a:t>
            </a:r>
            <a:br>
              <a:rPr lang="hr-HR" dirty="0"/>
            </a:br>
            <a:r>
              <a:rPr lang="hr-HR" dirty="0"/>
              <a:t>- razmišljao sam o smislu života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8643" y="2507088"/>
            <a:ext cx="10860668" cy="1111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/>
              <a:t>GLAGOLSKI PRILOG SADAŠNJI -  GLAVNI DIO REČENICE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004552" y="4185634"/>
            <a:ext cx="10212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</a:rPr>
              <a:t>Vozeći se </a:t>
            </a:r>
            <a:r>
              <a:rPr lang="hr-HR" sz="3200" b="1" dirty="0"/>
              <a:t>uz obalu, razmišljao sam o smislu života.</a:t>
            </a:r>
          </a:p>
        </p:txBody>
      </p:sp>
    </p:spTree>
    <p:extLst>
      <p:ext uri="{BB962C8B-B14F-4D97-AF65-F5344CB8AC3E}">
        <p14:creationId xmlns:p14="http://schemas.microsoft.com/office/powerpoint/2010/main" val="13535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794156-A8D1-4B08-B22D-4D7EF1E7B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1" y="624110"/>
            <a:ext cx="9828212" cy="1280890"/>
          </a:xfrm>
        </p:spPr>
        <p:txBody>
          <a:bodyPr>
            <a:normAutofit/>
          </a:bodyPr>
          <a:lstStyle/>
          <a:p>
            <a:r>
              <a:rPr lang="pl-PL" sz="2800" dirty="0"/>
              <a:t>Razgovarao sam s njim, </a:t>
            </a:r>
            <a:r>
              <a:rPr lang="pl-PL" sz="2800" b="1" dirty="0">
                <a:solidFill>
                  <a:srgbClr val="0070C0"/>
                </a:solidFill>
              </a:rPr>
              <a:t>mislio sam </a:t>
            </a:r>
            <a:r>
              <a:rPr lang="pl-PL" sz="2800" dirty="0"/>
              <a:t>na ispit iz Geografije.</a:t>
            </a:r>
            <a:endParaRPr lang="hr-HR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FF0A4A-5A7A-4D45-9893-36A8E865E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824" y="2671482"/>
            <a:ext cx="11358282" cy="3777622"/>
          </a:xfrm>
        </p:spPr>
        <p:txBody>
          <a:bodyPr/>
          <a:lstStyle/>
          <a:p>
            <a:pPr marL="0" indent="0">
              <a:buNone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Razgovarao sam s njim, </a:t>
            </a:r>
            <a:r>
              <a:rPr lang="hr-HR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misleći</a:t>
            </a: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ispit iz Geografije.</a:t>
            </a:r>
            <a:endParaRPr lang="hr-H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766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463881-1739-4103-8559-39464698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789" y="624110"/>
            <a:ext cx="9926824" cy="1280890"/>
          </a:xfrm>
        </p:spPr>
        <p:txBody>
          <a:bodyPr>
            <a:normAutofit/>
          </a:bodyPr>
          <a:lstStyle/>
          <a:p>
            <a:r>
              <a:rPr lang="hr-HR" sz="2800" dirty="0"/>
              <a:t>Dok </a:t>
            </a:r>
            <a:r>
              <a:rPr lang="hr-HR" sz="2800" b="1" dirty="0">
                <a:solidFill>
                  <a:srgbClr val="0070C0"/>
                </a:solidFill>
              </a:rPr>
              <a:t>sam prelazio </a:t>
            </a:r>
            <a:r>
              <a:rPr lang="hr-HR" sz="2800" dirty="0"/>
              <a:t>most, ugledao sam neki čamac.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744917-FAD9-43FD-82EC-FD09565F0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B01D2152-6B33-4AFC-B39E-CB02B4D03033}"/>
              </a:ext>
            </a:extLst>
          </p:cNvPr>
          <p:cNvSpPr txBox="1">
            <a:spLocks/>
          </p:cNvSpPr>
          <p:nvPr/>
        </p:nvSpPr>
        <p:spPr>
          <a:xfrm>
            <a:off x="1577789" y="2345334"/>
            <a:ext cx="992682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2800" b="1" dirty="0">
                <a:solidFill>
                  <a:srgbClr val="0070C0"/>
                </a:solidFill>
              </a:rPr>
              <a:t>Prelazeći</a:t>
            </a:r>
            <a:r>
              <a:rPr lang="hr-HR" sz="2800" dirty="0"/>
              <a:t> most, ugledao sam neki čamac. </a:t>
            </a:r>
          </a:p>
        </p:txBody>
      </p:sp>
    </p:spTree>
    <p:extLst>
      <p:ext uri="{BB962C8B-B14F-4D97-AF65-F5344CB8AC3E}">
        <p14:creationId xmlns:p14="http://schemas.microsoft.com/office/powerpoint/2010/main" val="280075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32BD26-C2ED-46B4-9162-5BDB39D1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Razgovarali smo </a:t>
            </a:r>
            <a:r>
              <a:rPr lang="hr-HR" dirty="0"/>
              <a:t>o filmovima. Shvatili smo da imamo sličan ukus.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17ACB3-3102-41D8-9604-1D76DD8F6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rgbClr val="0070C0"/>
                </a:solidFill>
              </a:rPr>
              <a:t>Razgovarajući</a:t>
            </a:r>
            <a:r>
              <a:rPr lang="hr-HR" sz="3200" dirty="0"/>
              <a:t> o filmovima, shvatili smo da imamo sličan ukus.</a:t>
            </a:r>
          </a:p>
        </p:txBody>
      </p:sp>
    </p:spTree>
    <p:extLst>
      <p:ext uri="{BB962C8B-B14F-4D97-AF65-F5344CB8AC3E}">
        <p14:creationId xmlns:p14="http://schemas.microsoft.com/office/powerpoint/2010/main" val="17278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85A46C-A843-47D7-9688-9FA9EF7F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Lagao je. </a:t>
            </a:r>
            <a:r>
              <a:rPr lang="hr-HR" b="1" dirty="0">
                <a:solidFill>
                  <a:srgbClr val="0070C0"/>
                </a:solidFill>
              </a:rPr>
              <a:t>Nije mislio </a:t>
            </a:r>
            <a:r>
              <a:rPr lang="hr-HR" dirty="0"/>
              <a:t>o posljedicama.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D8E57B-5101-43B1-B6BD-071DFADB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Lagao je </a:t>
            </a:r>
            <a:r>
              <a:rPr lang="hr-HR" sz="3600" b="1" dirty="0">
                <a:solidFill>
                  <a:srgbClr val="0070C0"/>
                </a:solidFill>
              </a:rPr>
              <a:t>ne misleći </a:t>
            </a:r>
            <a:r>
              <a:rPr lang="hr-HR" sz="3600" dirty="0"/>
              <a:t>o posljedicama.</a:t>
            </a:r>
          </a:p>
        </p:txBody>
      </p:sp>
    </p:spTree>
    <p:extLst>
      <p:ext uri="{BB962C8B-B14F-4D97-AF65-F5344CB8AC3E}">
        <p14:creationId xmlns:p14="http://schemas.microsoft.com/office/powerpoint/2010/main" val="307267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1E6381-6906-4B7D-8182-C70557AEA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47" y="624110"/>
            <a:ext cx="9890965" cy="1280890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Čitao sam </a:t>
            </a:r>
            <a:r>
              <a:rPr lang="hr-HR" dirty="0"/>
              <a:t>o Tesli. Shvatio sam koliko je bio ispred svog vremena.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610C6F-10AB-4AEE-8F33-6379387C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059" y="268941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>
                <a:solidFill>
                  <a:srgbClr val="0070C0"/>
                </a:solidFill>
              </a:rPr>
              <a:t>Čitajući</a:t>
            </a:r>
            <a:r>
              <a:rPr lang="hr-HR" sz="3600" dirty="0"/>
              <a:t> o Tesli, shvatio sam koliko je bio ispred svog vremena.</a:t>
            </a:r>
          </a:p>
        </p:txBody>
      </p:sp>
    </p:spTree>
    <p:extLst>
      <p:ext uri="{BB962C8B-B14F-4D97-AF65-F5344CB8AC3E}">
        <p14:creationId xmlns:p14="http://schemas.microsoft.com/office/powerpoint/2010/main" val="29422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62270D-FE32-4FC6-8D05-44297D2A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35" y="624110"/>
            <a:ext cx="9532377" cy="1280890"/>
          </a:xfrm>
        </p:spPr>
        <p:txBody>
          <a:bodyPr/>
          <a:lstStyle/>
          <a:p>
            <a:r>
              <a:rPr lang="hr-HR" dirty="0"/>
              <a:t>Oni (sada) _____</a:t>
            </a:r>
            <a:r>
              <a:rPr lang="hr-HR" u="sng" dirty="0"/>
              <a:t>?</a:t>
            </a:r>
            <a:r>
              <a:rPr lang="hr-HR" dirty="0"/>
              <a:t>______.... i „zalijepi” –</a:t>
            </a:r>
            <a:r>
              <a:rPr lang="hr-HR" dirty="0" err="1"/>
              <a:t>ći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20F16A-7DB6-4745-A37C-5A8BA47ED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459" y="1685365"/>
            <a:ext cx="8915400" cy="4303742"/>
          </a:xfrm>
        </p:spPr>
        <p:txBody>
          <a:bodyPr>
            <a:normAutofit fontScale="77500" lnSpcReduction="20000"/>
          </a:bodyPr>
          <a:lstStyle/>
          <a:p>
            <a:r>
              <a:rPr lang="hr-HR" sz="3600" dirty="0"/>
              <a:t>voziti</a:t>
            </a:r>
          </a:p>
          <a:p>
            <a:r>
              <a:rPr lang="hr-HR" sz="3600" dirty="0"/>
              <a:t>slagati</a:t>
            </a:r>
          </a:p>
          <a:p>
            <a:r>
              <a:rPr lang="hr-HR" sz="3600" dirty="0"/>
              <a:t>trčati</a:t>
            </a:r>
          </a:p>
          <a:p>
            <a:r>
              <a:rPr lang="hr-HR" sz="3600" dirty="0"/>
              <a:t>mahati</a:t>
            </a:r>
          </a:p>
          <a:p>
            <a:r>
              <a:rPr lang="hr-HR" sz="3600" dirty="0"/>
              <a:t>plakati</a:t>
            </a:r>
          </a:p>
          <a:p>
            <a:r>
              <a:rPr lang="hr-HR" sz="3600" dirty="0"/>
              <a:t>vezati</a:t>
            </a:r>
          </a:p>
          <a:p>
            <a:r>
              <a:rPr lang="hr-HR" sz="3600" dirty="0"/>
              <a:t>stavljati</a:t>
            </a:r>
          </a:p>
          <a:p>
            <a:r>
              <a:rPr lang="hr-HR" sz="3600" dirty="0"/>
              <a:t>oblačiti</a:t>
            </a:r>
          </a:p>
          <a:p>
            <a:r>
              <a:rPr lang="hr-HR" sz="3600" dirty="0"/>
              <a:t>ne znati </a:t>
            </a:r>
          </a:p>
          <a:p>
            <a:endParaRPr lang="hr-HR" sz="3600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2C664B3-5F0C-4533-BBD8-FEF857BACF5C}"/>
              </a:ext>
            </a:extLst>
          </p:cNvPr>
          <p:cNvSpPr txBox="1"/>
          <p:nvPr/>
        </p:nvSpPr>
        <p:spPr>
          <a:xfrm>
            <a:off x="5205458" y="1532187"/>
            <a:ext cx="30659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vozeći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slažući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trčeći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mašući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plačući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vežući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hr-H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stavljajući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oblačeći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hr-H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vežući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0473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175889-5D1B-42BE-9B0D-A7CC555E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66910"/>
            <a:ext cx="9675812" cy="1280890"/>
          </a:xfrm>
        </p:spPr>
        <p:txBody>
          <a:bodyPr/>
          <a:lstStyle/>
          <a:p>
            <a:r>
              <a:rPr lang="hr-HR" dirty="0"/>
              <a:t>Korijen u perfektu ili infinitivu + -</a:t>
            </a:r>
            <a:r>
              <a:rPr lang="hr-HR" dirty="0" err="1"/>
              <a:t>vši</a:t>
            </a:r>
            <a:r>
              <a:rPr lang="hr-HR" dirty="0"/>
              <a:t>/-</a:t>
            </a:r>
            <a:r>
              <a:rPr lang="hr-HR" dirty="0" err="1"/>
              <a:t>avši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reći (rekao) &gt; rekavši; odnijeti &gt; odnijevši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87B16D-070E-47B9-B2B2-24ACC125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623" y="1447800"/>
            <a:ext cx="3231777" cy="4977152"/>
          </a:xfrm>
        </p:spPr>
        <p:txBody>
          <a:bodyPr>
            <a:normAutofit fontScale="92500" lnSpcReduction="10000"/>
          </a:bodyPr>
          <a:lstStyle/>
          <a:p>
            <a:r>
              <a:rPr lang="hr-HR" sz="2900" b="1" dirty="0"/>
              <a:t>ispeći    -</a:t>
            </a:r>
          </a:p>
          <a:p>
            <a:r>
              <a:rPr lang="hr-HR" sz="2900" b="1" dirty="0"/>
              <a:t>doći    -</a:t>
            </a:r>
          </a:p>
          <a:p>
            <a:r>
              <a:rPr lang="hr-HR" sz="2900" b="1" dirty="0"/>
              <a:t>prići    -</a:t>
            </a:r>
          </a:p>
          <a:p>
            <a:r>
              <a:rPr lang="hr-HR" sz="2900" b="1" dirty="0"/>
              <a:t>otići    -</a:t>
            </a:r>
          </a:p>
          <a:p>
            <a:r>
              <a:rPr lang="hr-HR" sz="2900" b="1" dirty="0"/>
              <a:t>pogledati    -</a:t>
            </a:r>
          </a:p>
          <a:p>
            <a:r>
              <a:rPr lang="hr-HR" sz="2900" b="1" dirty="0"/>
              <a:t>ukrasti    -</a:t>
            </a:r>
          </a:p>
          <a:p>
            <a:r>
              <a:rPr lang="hr-HR" sz="2900" b="1" dirty="0"/>
              <a:t>odvesti    -</a:t>
            </a:r>
          </a:p>
          <a:p>
            <a:r>
              <a:rPr lang="hr-HR" sz="2900" b="1" dirty="0"/>
              <a:t>prenijeti    -</a:t>
            </a:r>
          </a:p>
          <a:p>
            <a:r>
              <a:rPr lang="hr-HR" sz="2900" b="1" dirty="0"/>
              <a:t>mahnuti     -</a:t>
            </a:r>
          </a:p>
          <a:p>
            <a:r>
              <a:rPr lang="hr-HR" sz="2900" b="1" dirty="0"/>
              <a:t>otvoriti     </a:t>
            </a:r>
            <a:r>
              <a:rPr lang="hr-HR" sz="2800" dirty="0"/>
              <a:t>-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6A33D47-B46E-42A6-9867-A8C5E87767C1}"/>
              </a:ext>
            </a:extLst>
          </p:cNvPr>
          <p:cNvSpPr txBox="1"/>
          <p:nvPr/>
        </p:nvSpPr>
        <p:spPr>
          <a:xfrm>
            <a:off x="5676900" y="1378264"/>
            <a:ext cx="3390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ispekavši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došavši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prišavši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otišavši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pogledavši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ukravši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odvezavši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prenijevši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mahnuvši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3200" dirty="0"/>
              <a:t>otvorivši</a:t>
            </a:r>
          </a:p>
        </p:txBody>
      </p:sp>
    </p:spTree>
    <p:extLst>
      <p:ext uri="{BB962C8B-B14F-4D97-AF65-F5344CB8AC3E}">
        <p14:creationId xmlns:p14="http://schemas.microsoft.com/office/powerpoint/2010/main" val="41054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015C5E-987C-41C9-912B-D585AB27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135098"/>
            <a:ext cx="8911687" cy="1280890"/>
          </a:xfrm>
        </p:spPr>
        <p:txBody>
          <a:bodyPr/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Saznao je </a:t>
            </a:r>
            <a:r>
              <a:rPr lang="hr-HR" dirty="0"/>
              <a:t>što se dogodilo, zaplakao je.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D601BD-6256-4A3E-BE9B-556E9FCD2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36695"/>
            <a:ext cx="9828212" cy="4410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</a:rPr>
              <a:t>Saznavši</a:t>
            </a:r>
            <a:r>
              <a:rPr lang="hr-HR" sz="3200" dirty="0"/>
              <a:t> što se dogodilo, zaplakao je.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Zaplakao je </a:t>
            </a:r>
            <a:r>
              <a:rPr lang="hr-HR" sz="3200" u="sng" dirty="0"/>
              <a:t>saznavši što se dogodilo</a:t>
            </a:r>
            <a:r>
              <a:rPr lang="hr-HR" sz="3200" dirty="0"/>
              <a:t>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u="sng" dirty="0"/>
              <a:t>Kad je saznao što se dogodilo</a:t>
            </a:r>
            <a:r>
              <a:rPr lang="hr-HR" sz="3200" dirty="0"/>
              <a:t>, zaplakao je.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Zaplakao je </a:t>
            </a:r>
            <a:r>
              <a:rPr lang="hr-HR" sz="3200" u="sng" dirty="0"/>
              <a:t>kad je saznao što se dogodilo</a:t>
            </a:r>
            <a:r>
              <a:rPr lang="hr-HR" sz="3200" dirty="0"/>
              <a:t>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5BDF8E5-F48C-4F32-8359-4D81BC9E0141}"/>
              </a:ext>
            </a:extLst>
          </p:cNvPr>
          <p:cNvSpPr txBox="1"/>
          <p:nvPr/>
        </p:nvSpPr>
        <p:spPr>
          <a:xfrm>
            <a:off x="1676400" y="197224"/>
            <a:ext cx="1022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PISANJE ZAREZA   -   KAO KOD ZAVISNO SLOŽENIH REČENICA</a:t>
            </a:r>
          </a:p>
        </p:txBody>
      </p:sp>
    </p:spTree>
    <p:extLst>
      <p:ext uri="{BB962C8B-B14F-4D97-AF65-F5344CB8AC3E}">
        <p14:creationId xmlns:p14="http://schemas.microsoft.com/office/powerpoint/2010/main" val="11481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373411-5D25-4BED-8219-497B32CF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Elon </a:t>
            </a:r>
            <a:r>
              <a:rPr lang="hr-HR" b="1" dirty="0">
                <a:solidFill>
                  <a:srgbClr val="0070C0"/>
                </a:solidFill>
              </a:rPr>
              <a:t>je prolazio </a:t>
            </a:r>
            <a:r>
              <a:rPr lang="hr-HR" dirty="0"/>
              <a:t>pokraj groblja.</a:t>
            </a:r>
            <a:br>
              <a:rPr lang="hr-HR" dirty="0"/>
            </a:br>
            <a:r>
              <a:rPr lang="hr-HR" dirty="0"/>
              <a:t>Elon je zastao.</a:t>
            </a:r>
            <a:br>
              <a:rPr lang="hr-HR" dirty="0"/>
            </a:br>
            <a:r>
              <a:rPr lang="hr-HR" dirty="0"/>
              <a:t>Elon </a:t>
            </a:r>
            <a:r>
              <a:rPr lang="hr-HR" b="1" dirty="0">
                <a:solidFill>
                  <a:srgbClr val="0070C0"/>
                </a:solidFill>
              </a:rPr>
              <a:t>je osjetio </a:t>
            </a:r>
            <a:r>
              <a:rPr lang="hr-HR" dirty="0"/>
              <a:t>da ga netko gleda.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2A0CC1-EA92-408D-AF6A-3E9300CF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50" y="4177553"/>
            <a:ext cx="1081143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Prolazeći</a:t>
            </a:r>
            <a:r>
              <a:rPr lang="hr-HR" sz="2400" dirty="0"/>
              <a:t> pokraj groblja, Elon je zastao </a:t>
            </a:r>
            <a:r>
              <a:rPr lang="hr-HR" sz="2400" b="1" dirty="0"/>
              <a:t>osjetivši</a:t>
            </a:r>
            <a:r>
              <a:rPr lang="hr-HR" sz="2400" dirty="0"/>
              <a:t> da ga netko gleda.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C4521B43-77DA-4F9F-91D6-98751B3A4D95}"/>
              </a:ext>
            </a:extLst>
          </p:cNvPr>
          <p:cNvSpPr txBox="1"/>
          <p:nvPr/>
        </p:nvSpPr>
        <p:spPr>
          <a:xfrm>
            <a:off x="2142565" y="2716306"/>
            <a:ext cx="8399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4"/>
                </a:solidFill>
              </a:rPr>
              <a:t>GLAGOLSKI PRILOG   -   GLAVNI DIO    -    GLAGOLSKI PRILOG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4A66EC72-FFD2-437E-B4B6-CBA4E06951E3}"/>
              </a:ext>
            </a:extLst>
          </p:cNvPr>
          <p:cNvSpPr txBox="1"/>
          <p:nvPr/>
        </p:nvSpPr>
        <p:spPr>
          <a:xfrm>
            <a:off x="1255059" y="5047129"/>
            <a:ext cx="3532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nesvršeni glagol, dakle, glagolski prilog sadašnji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2796BA9E-5AC9-48F1-8A90-DA081F076F6E}"/>
              </a:ext>
            </a:extLst>
          </p:cNvPr>
          <p:cNvSpPr txBox="1"/>
          <p:nvPr/>
        </p:nvSpPr>
        <p:spPr>
          <a:xfrm>
            <a:off x="7117977" y="5047129"/>
            <a:ext cx="3532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svršeni glagol, dakle, glagolski prilog prošli</a:t>
            </a:r>
          </a:p>
          <a:p>
            <a:endParaRPr lang="hr-HR" dirty="0"/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8A39C8FA-9EA4-4F69-93E7-AA3605C5EB41}"/>
              </a:ext>
            </a:extLst>
          </p:cNvPr>
          <p:cNvCxnSpPr/>
          <p:nvPr/>
        </p:nvCxnSpPr>
        <p:spPr>
          <a:xfrm>
            <a:off x="2303929" y="4751294"/>
            <a:ext cx="0" cy="2958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62B83AC6-5CD0-4AAC-A92A-8C446FA4FE31}"/>
              </a:ext>
            </a:extLst>
          </p:cNvPr>
          <p:cNvCxnSpPr/>
          <p:nvPr/>
        </p:nvCxnSpPr>
        <p:spPr>
          <a:xfrm>
            <a:off x="8077200" y="4652682"/>
            <a:ext cx="0" cy="3316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- prebacio sam na nju magiju</a:t>
            </a:r>
            <a:br>
              <a:rPr lang="hr-HR" dirty="0"/>
            </a:br>
            <a:r>
              <a:rPr lang="hr-HR" dirty="0"/>
              <a:t>-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dodirnuo sam </a:t>
            </a:r>
            <a:r>
              <a:rPr lang="hr-HR" dirty="0"/>
              <a:t>joj ruku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1673" y="2545724"/>
            <a:ext cx="11037195" cy="970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rgbClr val="FF0000"/>
                </a:solidFill>
              </a:rPr>
              <a:t>GLAVNI REČENIČNI DIO – GLAGOLSKI PRILOG PROŠLI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571223" y="4481849"/>
            <a:ext cx="9878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i="1" dirty="0"/>
              <a:t>Prebacio sam na nju magiju </a:t>
            </a:r>
            <a:r>
              <a:rPr lang="hr-HR" sz="3200" b="1" i="1" dirty="0">
                <a:solidFill>
                  <a:schemeClr val="accent6">
                    <a:lumMod val="75000"/>
                  </a:schemeClr>
                </a:solidFill>
              </a:rPr>
              <a:t>dodirnuvši</a:t>
            </a:r>
            <a:r>
              <a:rPr lang="hr-HR" sz="3200" i="1" dirty="0"/>
              <a:t> joj ruku.</a:t>
            </a:r>
          </a:p>
        </p:txBody>
      </p:sp>
    </p:spTree>
    <p:extLst>
      <p:ext uri="{BB962C8B-B14F-4D97-AF65-F5344CB8AC3E}">
        <p14:creationId xmlns:p14="http://schemas.microsoft.com/office/powerpoint/2010/main" val="111608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18BBBF-C21C-4097-9049-B6307DC3B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625" y="552392"/>
            <a:ext cx="10007506" cy="1280890"/>
          </a:xfrm>
        </p:spPr>
        <p:txBody>
          <a:bodyPr/>
          <a:lstStyle/>
          <a:p>
            <a:r>
              <a:rPr lang="hr-HR" dirty="0"/>
              <a:t>„Dobro sam”, rekao je i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dobacio</a:t>
            </a:r>
            <a:r>
              <a:rPr lang="hr-HR" dirty="0"/>
              <a:t> loptu Janu.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E47794-6AC8-430D-846E-8E65E019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C13EC26A-ED79-4EE3-9271-C0AC2335BEBE}"/>
              </a:ext>
            </a:extLst>
          </p:cNvPr>
          <p:cNvSpPr txBox="1">
            <a:spLocks/>
          </p:cNvSpPr>
          <p:nvPr/>
        </p:nvSpPr>
        <p:spPr>
          <a:xfrm>
            <a:off x="1497106" y="2022604"/>
            <a:ext cx="1012339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„Dobro sam”, rekao je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dobacivši</a:t>
            </a:r>
            <a:r>
              <a:rPr lang="hr-HR" dirty="0"/>
              <a:t> loptu Janu.</a:t>
            </a:r>
          </a:p>
        </p:txBody>
      </p:sp>
    </p:spTree>
    <p:extLst>
      <p:ext uri="{BB962C8B-B14F-4D97-AF65-F5344CB8AC3E}">
        <p14:creationId xmlns:p14="http://schemas.microsoft.com/office/powerpoint/2010/main" val="320250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39F789-BD43-4D3D-9E31-AD13B3E6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35" y="624110"/>
            <a:ext cx="9532377" cy="1280890"/>
          </a:xfrm>
        </p:spPr>
        <p:txBody>
          <a:bodyPr/>
          <a:lstStyle/>
          <a:p>
            <a:r>
              <a:rPr lang="hr-HR" dirty="0"/>
              <a:t>Kad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sam ušao </a:t>
            </a:r>
            <a:r>
              <a:rPr lang="hr-HR" dirty="0"/>
              <a:t>u tunel, shvatio sam da sam u opasnosti.</a:t>
            </a: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8EF5B71C-14A4-4616-B118-8088C45A7836}"/>
              </a:ext>
            </a:extLst>
          </p:cNvPr>
          <p:cNvSpPr txBox="1">
            <a:spLocks/>
          </p:cNvSpPr>
          <p:nvPr/>
        </p:nvSpPr>
        <p:spPr>
          <a:xfrm>
            <a:off x="1873623" y="2632204"/>
            <a:ext cx="953237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Ušavši</a:t>
            </a:r>
            <a:r>
              <a:rPr lang="hr-HR" dirty="0"/>
              <a:t> u tunel, shvatio sam da sam u opasnosti.</a:t>
            </a:r>
          </a:p>
        </p:txBody>
      </p:sp>
    </p:spTree>
    <p:extLst>
      <p:ext uri="{BB962C8B-B14F-4D97-AF65-F5344CB8AC3E}">
        <p14:creationId xmlns:p14="http://schemas.microsoft.com/office/powerpoint/2010/main" val="6339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A59EAD-7174-4865-B230-B792FD2D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9" y="624110"/>
            <a:ext cx="9944753" cy="1280890"/>
          </a:xfrm>
        </p:spPr>
        <p:txBody>
          <a:bodyPr/>
          <a:lstStyle/>
          <a:p>
            <a:r>
              <a:rPr lang="hr-HR" dirty="0"/>
              <a:t>Kad </a:t>
            </a:r>
            <a:r>
              <a:rPr lang="hr-HR" b="1" dirty="0"/>
              <a:t>je prešao </a:t>
            </a:r>
            <a:r>
              <a:rPr lang="hr-HR" dirty="0"/>
              <a:t>most, shvatio je da je spašen.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FB79262-6207-4915-B428-A1981429E5AC}"/>
              </a:ext>
            </a:extLst>
          </p:cNvPr>
          <p:cNvSpPr txBox="1">
            <a:spLocks/>
          </p:cNvSpPr>
          <p:nvPr/>
        </p:nvSpPr>
        <p:spPr>
          <a:xfrm>
            <a:off x="1559858" y="2148110"/>
            <a:ext cx="99447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Prešavši</a:t>
            </a:r>
            <a:r>
              <a:rPr lang="hr-HR" dirty="0"/>
              <a:t> most, shvatio je da je spašen.</a:t>
            </a:r>
          </a:p>
        </p:txBody>
      </p:sp>
    </p:spTree>
    <p:extLst>
      <p:ext uri="{BB962C8B-B14F-4D97-AF65-F5344CB8AC3E}">
        <p14:creationId xmlns:p14="http://schemas.microsoft.com/office/powerpoint/2010/main" val="11913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306B3F-F782-48E0-8630-2C655C24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C73C8C-DDD0-4C9E-8AD9-842B0E6B6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5" y="2133600"/>
            <a:ext cx="930433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</a:rPr>
              <a:t>Osjetio je </a:t>
            </a:r>
            <a:r>
              <a:rPr lang="hr-HR" sz="3200" dirty="0"/>
              <a:t>nečiju prisutnost. Stresao se od jeze.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</a:rPr>
              <a:t>Osjetivši</a:t>
            </a:r>
            <a:r>
              <a:rPr lang="hr-HR" sz="3200" dirty="0"/>
              <a:t> nečiju prisutnost, stresao se od jeze.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121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-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rekao je </a:t>
            </a:r>
            <a:r>
              <a:rPr lang="hr-HR" dirty="0"/>
              <a:t>to</a:t>
            </a:r>
            <a:br>
              <a:rPr lang="hr-HR" dirty="0"/>
            </a:br>
            <a:r>
              <a:rPr lang="hr-HR" dirty="0"/>
              <a:t>- izašao je van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8187" y="2133600"/>
            <a:ext cx="10886426" cy="905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/>
              <a:t>GLAGOLSKI PRILOG PROŠLI – GLAVNI REČENIČNI DIO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451145" y="3903372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i="1" dirty="0">
                <a:solidFill>
                  <a:schemeClr val="accent6">
                    <a:lumMod val="75000"/>
                  </a:schemeClr>
                </a:solidFill>
              </a:rPr>
              <a:t>Rekavši</a:t>
            </a:r>
            <a:r>
              <a:rPr lang="hr-HR" sz="4000" i="1" dirty="0"/>
              <a:t> to, izašao je van.</a:t>
            </a:r>
          </a:p>
        </p:txBody>
      </p:sp>
    </p:spTree>
    <p:extLst>
      <p:ext uri="{BB962C8B-B14F-4D97-AF65-F5344CB8AC3E}">
        <p14:creationId xmlns:p14="http://schemas.microsoft.com/office/powerpoint/2010/main" val="410602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-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zatvorio sam </a:t>
            </a:r>
            <a:r>
              <a:rPr lang="hr-HR" dirty="0"/>
              <a:t>oči</a:t>
            </a:r>
            <a:br>
              <a:rPr lang="hr-HR" dirty="0"/>
            </a:br>
            <a:r>
              <a:rPr lang="hr-HR" dirty="0"/>
              <a:t>- slušao sam pjesmu</a:t>
            </a:r>
            <a:br>
              <a:rPr lang="hr-HR" dirty="0"/>
            </a:br>
            <a:r>
              <a:rPr lang="hr-HR" dirty="0"/>
              <a:t>- tu pjesmu mi je poslala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0310" y="3035121"/>
            <a:ext cx="9581881" cy="1047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GLAGOLSKI PRILOG PROŠLI – GLAVNA SUREČENICA - ATRIBUTNA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043448" y="4283030"/>
            <a:ext cx="1014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6">
                    <a:lumMod val="75000"/>
                  </a:schemeClr>
                </a:solidFill>
              </a:rPr>
              <a:t>Zatvorivši</a:t>
            </a:r>
            <a:r>
              <a:rPr lang="hr-HR" sz="2800" b="1" dirty="0"/>
              <a:t> oči, slušao sam pjesmu koju mi je poslala.</a:t>
            </a:r>
          </a:p>
        </p:txBody>
      </p:sp>
    </p:spTree>
    <p:extLst>
      <p:ext uri="{BB962C8B-B14F-4D97-AF65-F5344CB8AC3E}">
        <p14:creationId xmlns:p14="http://schemas.microsoft.com/office/powerpoint/2010/main" val="12321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-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ušao sam </a:t>
            </a:r>
            <a:r>
              <a:rPr lang="hr-HR" dirty="0"/>
              <a:t>u haustor</a:t>
            </a:r>
            <a:br>
              <a:rPr lang="hr-HR" dirty="0"/>
            </a:br>
            <a:r>
              <a:rPr lang="hr-HR" dirty="0"/>
              <a:t>- zastao sam</a:t>
            </a:r>
            <a:br>
              <a:rPr lang="hr-HR" dirty="0"/>
            </a:br>
            <a:r>
              <a:rPr lang="hr-HR" dirty="0"/>
              <a:t>- </a:t>
            </a:r>
            <a:r>
              <a:rPr lang="hr-HR" b="1" dirty="0">
                <a:solidFill>
                  <a:srgbClr val="0070C0"/>
                </a:solidFill>
              </a:rPr>
              <a:t>osluškivao sam </a:t>
            </a:r>
            <a:r>
              <a:rPr lang="hr-HR" dirty="0"/>
              <a:t>nečiji razgovor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98400" y="3518526"/>
            <a:ext cx="8915400" cy="1455132"/>
          </a:xfrm>
        </p:spPr>
        <p:txBody>
          <a:bodyPr>
            <a:normAutofit/>
          </a:bodyPr>
          <a:lstStyle/>
          <a:p>
            <a:r>
              <a:rPr lang="hr-HR" sz="3600" b="1" dirty="0"/>
              <a:t>Ušavši</a:t>
            </a:r>
            <a:r>
              <a:rPr lang="hr-HR" sz="3600" dirty="0"/>
              <a:t> u haustor, zastao sam </a:t>
            </a:r>
            <a:r>
              <a:rPr lang="hr-HR" sz="3600" b="1" dirty="0">
                <a:solidFill>
                  <a:srgbClr val="0070C0"/>
                </a:solidFill>
              </a:rPr>
              <a:t>osluškujući</a:t>
            </a:r>
            <a:r>
              <a:rPr lang="hr-HR" sz="3600" dirty="0"/>
              <a:t> nečiji razgovor.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698400" y="2580958"/>
            <a:ext cx="847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6">
                    <a:lumMod val="50000"/>
                  </a:schemeClr>
                </a:solidFill>
              </a:rPr>
              <a:t>GLAGOLSKI PRILOG – GLAVNI DIO – GLAGOLSKI PRILOG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858472" y="5783119"/>
            <a:ext cx="886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Kad sam ušao u haustor, zastao sam i osluškivao nečiji razgovor.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1635647" y="4987896"/>
            <a:ext cx="994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6">
                    <a:lumMod val="50000"/>
                  </a:schemeClr>
                </a:solidFill>
              </a:rPr>
              <a:t>VREMENSKA ZAVISNA – GLAVNA – SASTAVNA</a:t>
            </a:r>
          </a:p>
        </p:txBody>
      </p:sp>
    </p:spTree>
    <p:extLst>
      <p:ext uri="{BB962C8B-B14F-4D97-AF65-F5344CB8AC3E}">
        <p14:creationId xmlns:p14="http://schemas.microsoft.com/office/powerpoint/2010/main" val="65153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AF32EE-E37C-4321-9129-10F9B324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37" y="552449"/>
            <a:ext cx="2573338" cy="5305425"/>
          </a:xfrm>
        </p:spPr>
        <p:txBody>
          <a:bodyPr>
            <a:noAutofit/>
          </a:bodyPr>
          <a:lstStyle/>
          <a:p>
            <a:r>
              <a:rPr lang="hr-HR" b="1" dirty="0"/>
              <a:t>otpjevati</a:t>
            </a:r>
          </a:p>
          <a:p>
            <a:r>
              <a:rPr lang="hr-HR" b="1" dirty="0"/>
              <a:t>pretrčati</a:t>
            </a:r>
          </a:p>
          <a:p>
            <a:r>
              <a:rPr lang="hr-HR" b="1" dirty="0"/>
              <a:t>upisati</a:t>
            </a:r>
          </a:p>
          <a:p>
            <a:r>
              <a:rPr lang="hr-HR" b="1" dirty="0"/>
              <a:t>dobaciti</a:t>
            </a:r>
          </a:p>
          <a:p>
            <a:r>
              <a:rPr lang="hr-HR" b="1" dirty="0"/>
              <a:t>ući</a:t>
            </a:r>
          </a:p>
          <a:p>
            <a:r>
              <a:rPr lang="hr-HR" b="1" dirty="0"/>
              <a:t>sići</a:t>
            </a:r>
          </a:p>
          <a:p>
            <a:r>
              <a:rPr lang="hr-HR" b="1" dirty="0"/>
              <a:t>zapaliti</a:t>
            </a:r>
          </a:p>
          <a:p>
            <a:r>
              <a:rPr lang="hr-HR" b="1" dirty="0"/>
              <a:t>pročitati</a:t>
            </a:r>
          </a:p>
          <a:p>
            <a:r>
              <a:rPr lang="hr-HR" b="1" dirty="0"/>
              <a:t>ugledati</a:t>
            </a:r>
          </a:p>
          <a:p>
            <a:r>
              <a:rPr lang="hr-HR" b="1" dirty="0"/>
              <a:t>pomisliti</a:t>
            </a:r>
          </a:p>
          <a:p>
            <a:r>
              <a:rPr lang="hr-HR" b="1" dirty="0"/>
              <a:t>prepustiti se</a:t>
            </a:r>
          </a:p>
          <a:p>
            <a:r>
              <a:rPr lang="hr-HR" b="1" dirty="0"/>
              <a:t>pobijediti</a:t>
            </a:r>
          </a:p>
          <a:p>
            <a:r>
              <a:rPr lang="hr-HR" b="1" dirty="0"/>
              <a:t>izgubiti</a:t>
            </a:r>
          </a:p>
          <a:p>
            <a:r>
              <a:rPr lang="hr-HR" b="1" dirty="0"/>
              <a:t>osvojiti</a:t>
            </a:r>
          </a:p>
          <a:p>
            <a:endParaRPr lang="hr-HR" b="1" dirty="0"/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7722C736-9CC4-419F-8002-728CCAA86E36}"/>
              </a:ext>
            </a:extLst>
          </p:cNvPr>
          <p:cNvSpPr txBox="1">
            <a:spLocks/>
          </p:cNvSpPr>
          <p:nvPr/>
        </p:nvSpPr>
        <p:spPr>
          <a:xfrm>
            <a:off x="5097463" y="552448"/>
            <a:ext cx="8915400" cy="5305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otpjevavši</a:t>
            </a:r>
          </a:p>
          <a:p>
            <a:r>
              <a:rPr lang="hr-HR" b="1" dirty="0"/>
              <a:t>pretrčavši</a:t>
            </a:r>
          </a:p>
          <a:p>
            <a:r>
              <a:rPr lang="hr-HR" b="1" dirty="0"/>
              <a:t>upisavši</a:t>
            </a:r>
          </a:p>
          <a:p>
            <a:r>
              <a:rPr lang="hr-HR" b="1" dirty="0"/>
              <a:t>dobacivši</a:t>
            </a:r>
          </a:p>
          <a:p>
            <a:r>
              <a:rPr lang="hr-HR" b="1" dirty="0"/>
              <a:t>ušavši</a:t>
            </a:r>
          </a:p>
          <a:p>
            <a:r>
              <a:rPr lang="hr-HR" b="1" dirty="0"/>
              <a:t>sišavši</a:t>
            </a:r>
          </a:p>
          <a:p>
            <a:r>
              <a:rPr lang="hr-HR" b="1" dirty="0"/>
              <a:t>zapalivši</a:t>
            </a:r>
          </a:p>
          <a:p>
            <a:r>
              <a:rPr lang="hr-HR" b="1" dirty="0"/>
              <a:t>pročitavši</a:t>
            </a:r>
          </a:p>
          <a:p>
            <a:r>
              <a:rPr lang="hr-HR" b="1" dirty="0"/>
              <a:t>ugledavši</a:t>
            </a:r>
          </a:p>
          <a:p>
            <a:r>
              <a:rPr lang="hr-HR" b="1" dirty="0"/>
              <a:t>pomislivši</a:t>
            </a:r>
          </a:p>
          <a:p>
            <a:r>
              <a:rPr lang="hr-HR" b="1" dirty="0"/>
              <a:t>prepustivši se</a:t>
            </a:r>
          </a:p>
          <a:p>
            <a:r>
              <a:rPr lang="hr-HR" b="1" dirty="0"/>
              <a:t>pobijedivši</a:t>
            </a:r>
          </a:p>
          <a:p>
            <a:r>
              <a:rPr lang="hr-HR" b="1" dirty="0"/>
              <a:t>izgubivši</a:t>
            </a:r>
          </a:p>
          <a:p>
            <a:r>
              <a:rPr lang="hr-HR" b="1" dirty="0"/>
              <a:t>osvojivši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0227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- gledao je kroz prozor</a:t>
            </a:r>
            <a:br>
              <a:rPr lang="hr-HR" dirty="0"/>
            </a:br>
            <a:r>
              <a:rPr lang="hr-HR" dirty="0"/>
              <a:t>- tugovao je zbog poraza u </a:t>
            </a:r>
            <a:r>
              <a:rPr lang="hr-HR" dirty="0" err="1"/>
              <a:t>Fortniteu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6372" y="2536065"/>
            <a:ext cx="10873547" cy="89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/>
              <a:t>GLAVNI REČENIČNI DIO  -  GLAGOLSKI PRILOG SADAŠNJI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236372" y="4391696"/>
            <a:ext cx="1025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i="1" dirty="0"/>
              <a:t>Gledao je kroz prozor tugujući zbog smrti </a:t>
            </a:r>
            <a:r>
              <a:rPr lang="hr-HR" sz="3200" b="1" i="1" dirty="0" err="1"/>
              <a:t>Fortnitea</a:t>
            </a:r>
            <a:r>
              <a:rPr lang="hr-HR" sz="32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1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407E35-A58A-4D11-847E-FDAC891A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poslušati                      -            slušati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5D8CA92E-2082-42B1-B18F-8B938E8B4845}"/>
              </a:ext>
            </a:extLst>
          </p:cNvPr>
          <p:cNvSpPr txBox="1">
            <a:spLocks/>
          </p:cNvSpPr>
          <p:nvPr/>
        </p:nvSpPr>
        <p:spPr>
          <a:xfrm>
            <a:off x="2589212" y="190500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poslušavši                   -          slušajući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F21279A-5785-4E42-8E76-EEAD1AE55586}"/>
              </a:ext>
            </a:extLst>
          </p:cNvPr>
          <p:cNvSpPr txBox="1"/>
          <p:nvPr/>
        </p:nvSpPr>
        <p:spPr>
          <a:xfrm>
            <a:off x="1434354" y="4267200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GLAGOLSKO PRILOG PROŠLI                                                GLAGOLSKI PRILOG SADAŠNJI </a:t>
            </a:r>
          </a:p>
          <a:p>
            <a:r>
              <a:rPr lang="hr-HR" b="1" dirty="0">
                <a:solidFill>
                  <a:srgbClr val="0070C0"/>
                </a:solidFill>
              </a:rPr>
              <a:t>TVORI SE SAMO OD SVRŠENIH GLAGOLA                  TVORI SE SAMO OD NESVRŠENIH GLAGOLA</a:t>
            </a:r>
          </a:p>
          <a:p>
            <a:r>
              <a:rPr lang="hr-HR" b="1" dirty="0">
                <a:solidFill>
                  <a:srgbClr val="0070C0"/>
                </a:solidFill>
              </a:rPr>
              <a:t>PRAVILO:                                                                            PRAVILO:</a:t>
            </a:r>
          </a:p>
          <a:p>
            <a:r>
              <a:rPr lang="hr-HR" sz="1800" b="1" dirty="0">
                <a:solidFill>
                  <a:schemeClr val="accent1"/>
                </a:solidFill>
              </a:rPr>
              <a:t>OSNOVA (IZ PERFEKTA ILI INFINITIVA + VŠI/AVŠI           </a:t>
            </a:r>
            <a:r>
              <a:rPr lang="hr-HR" b="1" dirty="0">
                <a:solidFill>
                  <a:schemeClr val="accent1"/>
                </a:solidFill>
              </a:rPr>
              <a:t>3. LICE MN. PREZENTA + -ĆI</a:t>
            </a:r>
            <a:endParaRPr lang="hr-HR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76BCEC-FFCB-455E-A23E-32D15648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666" y="5716062"/>
            <a:ext cx="8911687" cy="1280890"/>
          </a:xfrm>
        </p:spPr>
        <p:txBody>
          <a:bodyPr/>
          <a:lstStyle/>
          <a:p>
            <a:r>
              <a:rPr lang="hr-HR" i="1" dirty="0"/>
              <a:t>Jureći niz pločnik…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132ACD-E64D-4817-BE0C-954F43AFA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599" y="331694"/>
            <a:ext cx="8915400" cy="3777622"/>
          </a:xfrm>
        </p:spPr>
        <p:txBody>
          <a:bodyPr>
            <a:normAutofit fontScale="25000" lnSpcReduction="20000"/>
          </a:bodyPr>
          <a:lstStyle/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bio malen.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jurio niz pločnik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imao preplašen izgled lica.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uspio nekako zaobići grupu malene djece.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Malena djeca su vrištala.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skočio na klupu pokraj djece.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vješto prešao klupu.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Skejter je lupio u policajca.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Policajac je iznenada stupio na pločnik. 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Policajac je bio golem.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Policajac je bio mlad.</a:t>
            </a:r>
          </a:p>
          <a:p>
            <a:r>
              <a:rPr lang="hr-HR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Policajac je imao velike crne brkove.</a:t>
            </a:r>
          </a:p>
          <a:p>
            <a:pPr marL="0" indent="0">
              <a:buNone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BF8E54F3-6833-4204-AA9C-B6DD2E8754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91552" y="623888"/>
            <a:ext cx="9613061" cy="1281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Najviše sam naučio tako što </a:t>
            </a:r>
            <a:r>
              <a:rPr lang="hr-HR" b="1" dirty="0">
                <a:solidFill>
                  <a:srgbClr val="0070C0"/>
                </a:solidFill>
              </a:rPr>
              <a:t>sam slušao </a:t>
            </a:r>
            <a:r>
              <a:rPr lang="hr-HR" dirty="0"/>
              <a:t>predavanja.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F60B5D07-EB63-4AD9-8451-FD5C06E7CA4C}"/>
              </a:ext>
            </a:extLst>
          </p:cNvPr>
          <p:cNvSpPr txBox="1">
            <a:spLocks/>
          </p:cNvSpPr>
          <p:nvPr/>
        </p:nvSpPr>
        <p:spPr>
          <a:xfrm>
            <a:off x="1694329" y="3062288"/>
            <a:ext cx="9613061" cy="1281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Najviše sam naučio </a:t>
            </a:r>
            <a:r>
              <a:rPr lang="hr-HR" b="1" dirty="0">
                <a:solidFill>
                  <a:srgbClr val="0070C0"/>
                </a:solidFill>
              </a:rPr>
              <a:t>slušajući</a:t>
            </a:r>
            <a:r>
              <a:rPr lang="hr-HR" dirty="0"/>
              <a:t> predavanja.</a:t>
            </a:r>
          </a:p>
        </p:txBody>
      </p:sp>
    </p:spTree>
    <p:extLst>
      <p:ext uri="{BB962C8B-B14F-4D97-AF65-F5344CB8AC3E}">
        <p14:creationId xmlns:p14="http://schemas.microsoft.com/office/powerpoint/2010/main" val="26040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D7E5C2-1FF8-4BD8-9129-BAA3EDA0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skrenuti                   -                skretati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BE141A61-4709-440C-91CA-2FDE1DB0C0DE}"/>
              </a:ext>
            </a:extLst>
          </p:cNvPr>
          <p:cNvSpPr txBox="1">
            <a:spLocks/>
          </p:cNvSpPr>
          <p:nvPr/>
        </p:nvSpPr>
        <p:spPr>
          <a:xfrm>
            <a:off x="2592924" y="256048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skrenuvši                -                skrećući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F45FBB6-FD68-4D59-81C8-FB45B00A2347}"/>
              </a:ext>
            </a:extLst>
          </p:cNvPr>
          <p:cNvSpPr txBox="1"/>
          <p:nvPr/>
        </p:nvSpPr>
        <p:spPr>
          <a:xfrm>
            <a:off x="1434354" y="4267200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GLAGOLSKO PRILOG PROŠLI                                                GLAGOLSKI PRILOG SADAŠNJI </a:t>
            </a:r>
          </a:p>
          <a:p>
            <a:r>
              <a:rPr lang="hr-HR" b="1" dirty="0">
                <a:solidFill>
                  <a:srgbClr val="0070C0"/>
                </a:solidFill>
              </a:rPr>
              <a:t>TVORI SE SAMO OD SVRŠENIH GLAGOLA                  TVORI SE SAMO OD NESVRŠENIH GLAGOLA</a:t>
            </a:r>
          </a:p>
          <a:p>
            <a:r>
              <a:rPr lang="hr-HR" b="1" dirty="0">
                <a:solidFill>
                  <a:srgbClr val="0070C0"/>
                </a:solidFill>
              </a:rPr>
              <a:t>PRAVILO:                                                                            PRAVILO:</a:t>
            </a:r>
          </a:p>
          <a:p>
            <a:r>
              <a:rPr lang="hr-HR" sz="1800" b="1" dirty="0">
                <a:solidFill>
                  <a:schemeClr val="accent1"/>
                </a:solidFill>
              </a:rPr>
              <a:t>OSNOVA (IZ PERFEKTA ILI INFINITIVA + VŠI/AVŠI           </a:t>
            </a:r>
            <a:r>
              <a:rPr lang="hr-HR" b="1" dirty="0">
                <a:solidFill>
                  <a:schemeClr val="accent1"/>
                </a:solidFill>
              </a:rPr>
              <a:t>3. LICE MN. PREZENTA + -ĆI</a:t>
            </a:r>
            <a:endParaRPr lang="hr-HR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15A3D9-30CA-419E-9B04-88B3D473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1" y="624110"/>
            <a:ext cx="9559271" cy="1280890"/>
          </a:xfrm>
        </p:spPr>
        <p:txBody>
          <a:bodyPr/>
          <a:lstStyle/>
          <a:p>
            <a:r>
              <a:rPr lang="hr-HR" dirty="0"/>
              <a:t>Tada </a:t>
            </a:r>
            <a:r>
              <a:rPr lang="hr-HR" b="1" dirty="0">
                <a:solidFill>
                  <a:srgbClr val="0070C0"/>
                </a:solidFill>
              </a:rPr>
              <a:t>je</a:t>
            </a:r>
            <a:r>
              <a:rPr lang="hr-HR" dirty="0"/>
              <a:t> </a:t>
            </a:r>
            <a:r>
              <a:rPr lang="hr-HR" b="1" dirty="0">
                <a:solidFill>
                  <a:srgbClr val="0070C0"/>
                </a:solidFill>
              </a:rPr>
              <a:t>skrenuo</a:t>
            </a:r>
            <a:r>
              <a:rPr lang="hr-HR" dirty="0"/>
              <a:t> u malu ulicu i pobjegao obožavateljima.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0A6D24A5-FC0F-4BA3-B784-AD784EFC3450}"/>
              </a:ext>
            </a:extLst>
          </p:cNvPr>
          <p:cNvSpPr txBox="1">
            <a:spLocks/>
          </p:cNvSpPr>
          <p:nvPr/>
        </p:nvSpPr>
        <p:spPr>
          <a:xfrm>
            <a:off x="1945340" y="2788555"/>
            <a:ext cx="955927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dirty="0">
                <a:solidFill>
                  <a:srgbClr val="0070C0"/>
                </a:solidFill>
              </a:rPr>
              <a:t>Skrenuvši</a:t>
            </a:r>
            <a:r>
              <a:rPr lang="hr-HR" dirty="0"/>
              <a:t> u malu ulicu, pobjegao je obožavateljima.</a:t>
            </a:r>
          </a:p>
        </p:txBody>
      </p:sp>
    </p:spTree>
    <p:extLst>
      <p:ext uri="{BB962C8B-B14F-4D97-AF65-F5344CB8AC3E}">
        <p14:creationId xmlns:p14="http://schemas.microsoft.com/office/powerpoint/2010/main" val="415105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1A4CF7-F17D-4952-8500-6656FA1B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dobaciti                 -            dobacivati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0DEBC586-30B0-49D6-81D2-2D993897C981}"/>
              </a:ext>
            </a:extLst>
          </p:cNvPr>
          <p:cNvSpPr txBox="1">
            <a:spLocks/>
          </p:cNvSpPr>
          <p:nvPr/>
        </p:nvSpPr>
        <p:spPr>
          <a:xfrm>
            <a:off x="2521207" y="195035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dobacivši               -            dobacujući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B6C6C055-A3FE-4E9A-9710-5806D93914AD}"/>
              </a:ext>
            </a:extLst>
          </p:cNvPr>
          <p:cNvSpPr txBox="1"/>
          <p:nvPr/>
        </p:nvSpPr>
        <p:spPr>
          <a:xfrm>
            <a:off x="1434354" y="4267200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GLAGOLSKO PRILOG PROŠLI                                                GLAGOLSKI PRILOG SADAŠNJI </a:t>
            </a:r>
          </a:p>
          <a:p>
            <a:r>
              <a:rPr lang="hr-HR" b="1" dirty="0">
                <a:solidFill>
                  <a:srgbClr val="0070C0"/>
                </a:solidFill>
              </a:rPr>
              <a:t>TVORI SE SAMO OD SVRŠENIH GLAGOLA                  TVORI SE SAMO OD NESVRŠENIH GLAGOLA</a:t>
            </a:r>
          </a:p>
          <a:p>
            <a:r>
              <a:rPr lang="hr-HR" b="1" dirty="0">
                <a:solidFill>
                  <a:srgbClr val="0070C0"/>
                </a:solidFill>
              </a:rPr>
              <a:t>PRAVILO:                                                                            PRAVILO:</a:t>
            </a:r>
          </a:p>
          <a:p>
            <a:r>
              <a:rPr lang="hr-HR" sz="1800" b="1" dirty="0">
                <a:solidFill>
                  <a:schemeClr val="accent1"/>
                </a:solidFill>
              </a:rPr>
              <a:t>OSNOVA (IZ PERFEKTA ILI INFINITIVA + VŠI/AVŠI           </a:t>
            </a:r>
            <a:r>
              <a:rPr lang="hr-HR" b="1" dirty="0">
                <a:solidFill>
                  <a:schemeClr val="accent1"/>
                </a:solidFill>
              </a:rPr>
              <a:t>3. LICE MN. PREZENTA + -ĆI</a:t>
            </a:r>
            <a:endParaRPr lang="hr-HR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5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B082FD-09D0-4F6F-A162-0970017D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353" y="624110"/>
            <a:ext cx="9308259" cy="1280890"/>
          </a:xfrm>
        </p:spPr>
        <p:txBody>
          <a:bodyPr/>
          <a:lstStyle/>
          <a:p>
            <a:r>
              <a:rPr lang="hr-HR" dirty="0"/>
              <a:t>„Idi sama!” viknula je i </a:t>
            </a:r>
            <a:r>
              <a:rPr lang="hr-HR" b="1" dirty="0">
                <a:solidFill>
                  <a:srgbClr val="0070C0"/>
                </a:solidFill>
              </a:rPr>
              <a:t>dobacila</a:t>
            </a:r>
            <a:r>
              <a:rPr lang="hr-HR" dirty="0"/>
              <a:t> mi loptu.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9203800-A6BE-407A-9B34-695904A2AD0D}"/>
              </a:ext>
            </a:extLst>
          </p:cNvPr>
          <p:cNvSpPr txBox="1">
            <a:spLocks/>
          </p:cNvSpPr>
          <p:nvPr/>
        </p:nvSpPr>
        <p:spPr>
          <a:xfrm>
            <a:off x="1792941" y="2408087"/>
            <a:ext cx="930825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„Idi sama!” viknula je </a:t>
            </a:r>
            <a:r>
              <a:rPr lang="hr-HR" b="1" dirty="0">
                <a:solidFill>
                  <a:srgbClr val="0070C0"/>
                </a:solidFill>
              </a:rPr>
              <a:t>dobacivši</a:t>
            </a:r>
            <a:r>
              <a:rPr lang="hr-HR" dirty="0"/>
              <a:t> mi loptu.</a:t>
            </a:r>
          </a:p>
        </p:txBody>
      </p:sp>
    </p:spTree>
    <p:extLst>
      <p:ext uri="{BB962C8B-B14F-4D97-AF65-F5344CB8AC3E}">
        <p14:creationId xmlns:p14="http://schemas.microsoft.com/office/powerpoint/2010/main" val="211267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62270D-FE32-4FC6-8D05-44297D2A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1" y="624110"/>
            <a:ext cx="9559271" cy="1280890"/>
          </a:xfrm>
        </p:spPr>
        <p:txBody>
          <a:bodyPr/>
          <a:lstStyle/>
          <a:p>
            <a:r>
              <a:rPr lang="hr-HR" dirty="0"/>
              <a:t>Oni (sada) _____</a:t>
            </a:r>
            <a:r>
              <a:rPr lang="hr-HR" u="sng" dirty="0"/>
              <a:t>?</a:t>
            </a:r>
            <a:r>
              <a:rPr lang="hr-HR" dirty="0"/>
              <a:t>______.... i „zalijepi” –</a:t>
            </a:r>
            <a:r>
              <a:rPr lang="hr-HR" dirty="0" err="1"/>
              <a:t>ći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20F16A-7DB6-4745-A37C-5A8BA47ED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198" y="1264555"/>
            <a:ext cx="9009555" cy="4379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sz="3200" dirty="0"/>
              <a:t>gledati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pjevati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hodati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lagati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govoriti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misliti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igrati se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smijati se    </a:t>
            </a:r>
          </a:p>
          <a:p>
            <a:pPr>
              <a:spcBef>
                <a:spcPts val="0"/>
              </a:spcBef>
            </a:pPr>
            <a:r>
              <a:rPr lang="hr-HR" sz="3200" dirty="0"/>
              <a:t>graditi     </a:t>
            </a:r>
          </a:p>
          <a:p>
            <a:endParaRPr lang="hr-HR" sz="3200" dirty="0"/>
          </a:p>
          <a:p>
            <a:endParaRPr lang="hr-HR" sz="32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2B764C86-C48B-4B87-91CD-CA5D31063108}"/>
              </a:ext>
            </a:extLst>
          </p:cNvPr>
          <p:cNvSpPr txBox="1"/>
          <p:nvPr/>
        </p:nvSpPr>
        <p:spPr>
          <a:xfrm>
            <a:off x="5055941" y="1264555"/>
            <a:ext cx="4005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gledajući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pjevajući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hodajući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lažući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govoreći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misleći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igrajući 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smijući 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/>
              <a:t>gradeći</a:t>
            </a:r>
          </a:p>
        </p:txBody>
      </p:sp>
    </p:spTree>
    <p:extLst>
      <p:ext uri="{BB962C8B-B14F-4D97-AF65-F5344CB8AC3E}">
        <p14:creationId xmlns:p14="http://schemas.microsoft.com/office/powerpoint/2010/main" val="204499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1383</TotalTime>
  <Words>993</Words>
  <Application>Microsoft Office PowerPoint</Application>
  <PresentationFormat>Široki zaslon</PresentationFormat>
  <Paragraphs>187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Wingdings 3</vt:lpstr>
      <vt:lpstr>Pramen</vt:lpstr>
      <vt:lpstr>proći             -            prolaziti</vt:lpstr>
      <vt:lpstr>Elon je prolazio pokraj groblja. Elon je zastao. Elon je osjetio da ga netko gleda.</vt:lpstr>
      <vt:lpstr>poslušati                      -            slušati</vt:lpstr>
      <vt:lpstr>Najviše sam naučio tako što sam slušao predavanja.</vt:lpstr>
      <vt:lpstr>skrenuti                   -                skretati</vt:lpstr>
      <vt:lpstr>Tada je skrenuo u malu ulicu i pobjegao obožavateljima.</vt:lpstr>
      <vt:lpstr>dobaciti                 -            dobacivati</vt:lpstr>
      <vt:lpstr>„Idi sama!” viknula je i dobacila mi loptu.</vt:lpstr>
      <vt:lpstr>Oni (sada) _____?______.... i „zalijepi” –ći.</vt:lpstr>
      <vt:lpstr>- zaboravio sam na sve probleme - igrao sam Minecraft</vt:lpstr>
      <vt:lpstr>- vozio sam se uz obalu - razmišljao sam o smislu života</vt:lpstr>
      <vt:lpstr>Razgovarao sam s njim, mislio sam na ispit iz Geografije.</vt:lpstr>
      <vt:lpstr>Dok sam prelazio most, ugledao sam neki čamac. </vt:lpstr>
      <vt:lpstr>Razgovarali smo o filmovima. Shvatili smo da imamo sličan ukus.</vt:lpstr>
      <vt:lpstr>Lagao je. Nije mislio o posljedicama.</vt:lpstr>
      <vt:lpstr>Čitao sam o Tesli. Shvatio sam koliko je bio ispred svog vremena.</vt:lpstr>
      <vt:lpstr>Oni (sada) _____?______.... i „zalijepi” –ći.</vt:lpstr>
      <vt:lpstr>Korijen u perfektu ili infinitivu + -vši/-avši. reći (rekao) &gt; rekavši; odnijeti &gt; odnijevši</vt:lpstr>
      <vt:lpstr>Saznao je što se dogodilo, zaplakao je.</vt:lpstr>
      <vt:lpstr>- prebacio sam na nju magiju - dodirnuo sam joj ruku</vt:lpstr>
      <vt:lpstr>„Dobro sam”, rekao je i dobacio loptu Janu.</vt:lpstr>
      <vt:lpstr>Kad sam ušao u tunel, shvatio sam da sam u opasnosti.</vt:lpstr>
      <vt:lpstr>Kad je prešao most, shvatio je da je spašen.</vt:lpstr>
      <vt:lpstr>PowerPoint prezentacija</vt:lpstr>
      <vt:lpstr>- rekao je to - izašao je van</vt:lpstr>
      <vt:lpstr>- zatvorio sam oči - slušao sam pjesmu - tu pjesmu mi je poslala </vt:lpstr>
      <vt:lpstr>- ušao sam u haustor - zastao sam - osluškivao sam nečiji razgovor</vt:lpstr>
      <vt:lpstr>PowerPoint prezentacija</vt:lpstr>
      <vt:lpstr>- gledao je kroz prozor - tugovao je zbog poraza u Fortniteu </vt:lpstr>
      <vt:lpstr>Jureći niz pločnik…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Doći ću na igralište i nazvat ću te.</dc:title>
  <dc:creator>Mate Milas</dc:creator>
  <cp:lastModifiedBy>Mate Milas</cp:lastModifiedBy>
  <cp:revision>58</cp:revision>
  <dcterms:created xsi:type="dcterms:W3CDTF">2019-09-29T17:45:12Z</dcterms:created>
  <dcterms:modified xsi:type="dcterms:W3CDTF">2023-12-07T06:32:48Z</dcterms:modified>
</cp:coreProperties>
</file>